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部分  实战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演练篇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2694945"/>
            <a:ext cx="2337955" cy="54316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773" y="980728"/>
            <a:ext cx="11668865" cy="1466741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57507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文主要讲述了中国正面临人口老龄化问题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并介绍了政府和社会各界为应对这一问题采取的措施。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25bt32.jpg" descr="id:214749095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689977" y="4790201"/>
            <a:ext cx="3903423" cy="1301141"/>
          </a:xfrm>
          <a:prstGeom prst="rect">
            <a:avLst/>
          </a:prstGeom>
        </p:spPr>
      </p:pic>
      <p:pic>
        <p:nvPicPr>
          <p:cNvPr id="7" name="篇章导图.eps" descr="id:2147490949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50590" y="4077072"/>
            <a:ext cx="177927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the latest survey, China is facing an aging population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recent years, China’s birth rate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出生率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been at a low level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2024, the birth rate hit a new low—only 9,540,000 babies were born in the whole year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2040, China’s population will be 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 billion, and about 30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people will be over 60 years old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aging problem is getting worse and worse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deal with the big problem,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▲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example, the Chinese government has developed some policies to make sure the old people have enough money to live 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 is also building care centers right inside a community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they offer basic medical care, like finding out if the elderly are healthy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5581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19194"/>
          </a:xfrm>
        </p:spPr>
        <p:txBody>
          <a:bodyPr/>
          <a:lstStyle/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around China, many people are also doing their part to help the old people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Dongmei, a headteacher of a children’s school, has run the school for 15 years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last year, she opened a new center for elderly people in Jinan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“Now more old people take my art classes than children did in the past,” she said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more, a store in Hebei also started selling more things for older people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“Young people come to buy gifts for their parents here,” a worker explained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 toy companies are designing special products for older customers, such as puzzles to improve their memory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Businesses are making changes to help solve the aging problem as well—from new services to special products for the old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changes not only create jobs for young people but also help society better understand the elderly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 importantly, people of all ages can live happily together in stronger communities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02519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the text, what problem is China having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19675" algn="l"/>
                <a:tab pos="6210300" algn="l"/>
                <a:tab pos="85502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high birth rate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 medical care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19675" algn="l"/>
                <a:tab pos="6210300" algn="l"/>
                <a:tab pos="85502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aging population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Few children’s schools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8712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42123" y="2348880"/>
            <a:ext cx="115045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</a:t>
            </a:r>
            <a:r>
              <a:rPr lang="zh-CN" altLang="zh-CN" sz="2400">
                <a:cs typeface="Times New Roman" panose="02020603050405020304" pitchFamily="18" charset="0"/>
              </a:rPr>
              <a:t>细节理解题。根据</a:t>
            </a:r>
            <a:r>
              <a:rPr lang="en-US" altLang="zh-CN" sz="2400">
                <a:cs typeface="Times New Roman" panose="02020603050405020304" pitchFamily="18" charset="0"/>
              </a:rPr>
              <a:t>“According to the latest survey, China is facing an aging population.”</a:t>
            </a:r>
            <a:r>
              <a:rPr lang="zh-CN" altLang="zh-CN" sz="2400">
                <a:cs typeface="Times New Roman" panose="02020603050405020304" pitchFamily="18" charset="0"/>
              </a:rPr>
              <a:t>可知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中国正面临人口老龄化。故选</a:t>
            </a:r>
            <a:r>
              <a:rPr lang="en-US" altLang="zh-CN" sz="2400">
                <a:cs typeface="Times New Roman" panose="02020603050405020304" pitchFamily="18" charset="0"/>
              </a:rPr>
              <a:t>C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1538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59180"/>
            <a:ext cx="11485848" cy="1852815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2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</a:t>
            </a:r>
            <a:r>
              <a:rPr lang="en-US" altLang="zh-CN" sz="220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can be put into “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▲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Paragraph 2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 has taken some 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action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live in a healthier way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young people need to help the 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elderly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countries have tried different ways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0750" y="1008740"/>
            <a:ext cx="3666850" cy="49464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10630" y="1072502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A</a:t>
            </a:r>
            <a:endParaRPr lang="zh-CN" altLang="en-US" sz="2200"/>
          </a:p>
        </p:txBody>
      </p:sp>
      <p:sp>
        <p:nvSpPr>
          <p:cNvPr id="9" name="矩形 8"/>
          <p:cNvSpPr/>
          <p:nvPr/>
        </p:nvSpPr>
        <p:spPr>
          <a:xfrm>
            <a:off x="342124" y="2745943"/>
            <a:ext cx="11504578" cy="3373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30000"/>
              </a:lnSpc>
              <a:spcAft>
                <a:spcPts val="0"/>
              </a:spcAft>
            </a:pPr>
            <a:r>
              <a:rPr lang="en-US" altLang="zh-CN" sz="2200">
                <a:cs typeface="Times New Roman" panose="02020603050405020304" pitchFamily="18" charset="0"/>
              </a:rPr>
              <a:t>[</a:t>
            </a:r>
            <a:r>
              <a:rPr lang="zh-CN" altLang="zh-CN" sz="22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>
                <a:cs typeface="Times New Roman" panose="02020603050405020304" pitchFamily="18" charset="0"/>
              </a:rPr>
              <a:t>]</a:t>
            </a:r>
            <a:r>
              <a:rPr lang="zh-CN" altLang="zh-CN" sz="2200">
                <a:cs typeface="Times New Roman" panose="02020603050405020304" pitchFamily="18" charset="0"/>
              </a:rPr>
              <a:t>推理判断题。根据</a:t>
            </a:r>
            <a:r>
              <a:rPr lang="en-US" altLang="zh-CN" sz="2200">
                <a:cs typeface="Times New Roman" panose="02020603050405020304" pitchFamily="18" charset="0"/>
              </a:rPr>
              <a:t>“For example, the Chinese government has developed some policies to </a:t>
            </a:r>
            <a:r>
              <a:rPr lang="en-US" altLang="zh-CN" sz="2200" u="wavy">
                <a:uFill>
                  <a:solidFill>
                    <a:srgbClr val="00FFFF"/>
                  </a:solidFill>
                </a:uFill>
                <a:cs typeface="Times New Roman" panose="02020603050405020304" pitchFamily="18" charset="0"/>
              </a:rPr>
              <a:t>make sure</a:t>
            </a:r>
            <a:r>
              <a:rPr lang="en-US" altLang="zh-CN" sz="2200">
                <a:cs typeface="Times New Roman" panose="02020603050405020304" pitchFamily="18" charset="0"/>
              </a:rPr>
              <a:t> the old people have enough </a:t>
            </a:r>
            <a:r>
              <a:rPr lang="en-US" altLang="zh-CN" sz="2200">
                <a:cs typeface="Times New Roman" panose="02020603050405020304" pitchFamily="18" charset="0"/>
              </a:rPr>
              <a:t>money to live on.”</a:t>
            </a:r>
            <a:r>
              <a:rPr lang="zh-CN" altLang="zh-CN" sz="2200">
                <a:cs typeface="Times New Roman" panose="02020603050405020304" pitchFamily="18" charset="0"/>
              </a:rPr>
              <a:t>可知</a:t>
            </a:r>
            <a:r>
              <a:rPr lang="en-US" altLang="zh-CN" sz="2200">
                <a:cs typeface="Times New Roman" panose="02020603050405020304" pitchFamily="18" charset="0"/>
              </a:rPr>
              <a:t>,</a:t>
            </a:r>
            <a:r>
              <a:rPr lang="zh-CN" altLang="zh-CN" sz="2200">
                <a:cs typeface="Times New Roman" panose="02020603050405020304" pitchFamily="18" charset="0"/>
              </a:rPr>
              <a:t>列举了中国政府的具体措施</a:t>
            </a:r>
            <a:endParaRPr lang="zh-CN" altLang="zh-CN" sz="22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</a:pPr>
            <a:endParaRPr lang="en-US" altLang="zh-CN" sz="2200" smtClean="0"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</a:pPr>
            <a:endParaRPr lang="en-US" altLang="zh-CN" sz="2200"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</a:pPr>
            <a:endParaRPr lang="en-US" altLang="zh-CN" sz="2200" smtClean="0"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</a:pPr>
            <a:endParaRPr lang="en-US" altLang="zh-CN" sz="1000" smtClean="0"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</a:pPr>
            <a:endParaRPr lang="en-US" altLang="zh-CN" sz="2200" smtClean="0"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zh-CN" altLang="zh-CN" sz="2200" smtClean="0"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ea typeface="楷体" panose="02010609060101010101" pitchFamily="49" charset="-122"/>
                <a:cs typeface="Times New Roman" panose="02020603050405020304" pitchFamily="18" charset="0"/>
              </a:rPr>
              <a:t>如养老政策、社区医疗中心</a:t>
            </a:r>
            <a:r>
              <a:rPr lang="zh-CN" altLang="zh-CN" sz="2200"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cs typeface="Times New Roman" panose="02020603050405020304" pitchFamily="18" charset="0"/>
              </a:rPr>
              <a:t>,</a:t>
            </a:r>
            <a:r>
              <a:rPr lang="zh-CN" altLang="zh-CN" sz="2200">
                <a:cs typeface="Times New Roman" panose="02020603050405020304" pitchFamily="18" charset="0"/>
              </a:rPr>
              <a:t>说明中国已经采取措施。故选</a:t>
            </a:r>
            <a:r>
              <a:rPr lang="en-US" altLang="zh-CN" sz="2200">
                <a:cs typeface="Times New Roman" panose="02020603050405020304" pitchFamily="18" charset="0"/>
              </a:rPr>
              <a:t>A</a:t>
            </a:r>
            <a:r>
              <a:rPr lang="zh-CN" altLang="zh-CN" sz="2200"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42123" y="3832475"/>
            <a:ext cx="11504580" cy="1612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200" smtClean="0">
                <a:solidFill>
                  <a:srgbClr val="00B0F0"/>
                </a:solidFill>
                <a:cs typeface="Times New Roman" panose="02020603050405020304" pitchFamily="18" charset="0"/>
              </a:rPr>
              <a:t>                make</a:t>
            </a:r>
            <a:r>
              <a:rPr lang="en-US" altLang="zh-CN" sz="2200" smtClean="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B0F0"/>
                </a:solidFill>
                <a:cs typeface="Times New Roman" panose="02020603050405020304" pitchFamily="18" charset="0"/>
              </a:rPr>
              <a:t>sure</a:t>
            </a:r>
            <a:r>
              <a:rPr lang="zh-CN" altLang="zh-CN" sz="22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确保</a:t>
            </a:r>
            <a:r>
              <a:rPr lang="zh-CN" altLang="zh-CN" sz="2200">
                <a:solidFill>
                  <a:srgbClr val="00B0F0"/>
                </a:solidFill>
                <a:cs typeface="Times New Roman" panose="02020603050405020304" pitchFamily="18" charset="0"/>
              </a:rPr>
              <a:t>；</a:t>
            </a:r>
            <a:r>
              <a:rPr lang="zh-CN" altLang="zh-CN" sz="22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查明</a:t>
            </a:r>
            <a:r>
              <a:rPr lang="en-US" altLang="zh-CN" sz="2200">
                <a:solidFill>
                  <a:srgbClr val="00B0F0"/>
                </a:solidFill>
                <a:cs typeface="Times New Roman" panose="02020603050405020304" pitchFamily="18" charset="0"/>
              </a:rPr>
              <a:t>,</a:t>
            </a:r>
            <a:r>
              <a:rPr lang="zh-CN" altLang="zh-CN" sz="22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弄</a:t>
            </a:r>
            <a:r>
              <a:rPr lang="zh-CN" altLang="zh-CN" sz="2200" smtClean="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清</a:t>
            </a:r>
            <a:endParaRPr lang="en-US" altLang="zh-CN" sz="2200" smtClean="0">
              <a:solidFill>
                <a:srgbClr val="00B0F0"/>
              </a:solidFill>
              <a:cs typeface="Times New Roman" panose="02020603050405020304" pitchFamily="18" charset="0"/>
            </a:endParaRPr>
          </a:p>
          <a:p>
            <a:pPr lvl="0" algn="just">
              <a:lnSpc>
                <a:spcPct val="130000"/>
              </a:lnSpc>
              <a:spcAft>
                <a:spcPts val="0"/>
              </a:spcAft>
            </a:pPr>
            <a:endParaRPr lang="en-US" altLang="zh-CN" sz="1000" smtClean="0">
              <a:solidFill>
                <a:srgbClr val="00B0F0"/>
              </a:solidFill>
              <a:cs typeface="Times New Roman" panose="02020603050405020304" pitchFamily="18" charset="0"/>
            </a:endParaRPr>
          </a:p>
          <a:p>
            <a:pPr lvl="0"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200" smtClean="0">
                <a:solidFill>
                  <a:srgbClr val="00B0F0"/>
                </a:solidFill>
                <a:cs typeface="Times New Roman" panose="02020603050405020304" pitchFamily="18" charset="0"/>
              </a:rPr>
              <a:t>be</a:t>
            </a:r>
            <a:r>
              <a:rPr lang="en-US" altLang="zh-CN" sz="2200" smtClean="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B0F0"/>
                </a:solidFill>
                <a:cs typeface="Times New Roman" panose="02020603050405020304" pitchFamily="18" charset="0"/>
              </a:rPr>
              <a:t>sure</a:t>
            </a:r>
            <a:r>
              <a:rPr lang="en-US" altLang="zh-CN" sz="22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B0F0"/>
                </a:solidFill>
                <a:cs typeface="Times New Roman" panose="02020603050405020304" pitchFamily="18" charset="0"/>
              </a:rPr>
              <a:t>of/that...</a:t>
            </a:r>
            <a:r>
              <a:rPr lang="zh-CN" altLang="zh-CN" sz="22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en-US" altLang="zh-CN" sz="220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2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有信心</a:t>
            </a:r>
            <a:r>
              <a:rPr lang="en-US" altLang="zh-CN" sz="2200">
                <a:solidFill>
                  <a:srgbClr val="00B0F0"/>
                </a:solidFill>
                <a:cs typeface="Times New Roman" panose="02020603050405020304" pitchFamily="18" charset="0"/>
              </a:rPr>
              <a:t>/</a:t>
            </a:r>
            <a:r>
              <a:rPr lang="zh-CN" altLang="zh-CN" sz="22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有把握</a:t>
            </a:r>
            <a:r>
              <a:rPr lang="zh-CN" altLang="zh-CN" sz="2200">
                <a:solidFill>
                  <a:srgbClr val="00B0F0"/>
                </a:solidFill>
                <a:cs typeface="Times New Roman" panose="02020603050405020304" pitchFamily="18" charset="0"/>
              </a:rPr>
              <a:t>　</a:t>
            </a:r>
            <a:r>
              <a:rPr lang="zh-CN" altLang="zh-CN" sz="22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主语对自己的判断</a:t>
            </a:r>
            <a:endParaRPr lang="zh-CN" altLang="zh-CN" sz="22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0"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200">
                <a:solidFill>
                  <a:srgbClr val="00B0F0"/>
                </a:solidFill>
                <a:cs typeface="Times New Roman" panose="02020603050405020304" pitchFamily="18" charset="0"/>
              </a:rPr>
              <a:t>be</a:t>
            </a:r>
            <a:r>
              <a:rPr lang="en-US" altLang="zh-CN" sz="22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B0F0"/>
                </a:solidFill>
                <a:cs typeface="Times New Roman" panose="02020603050405020304" pitchFamily="18" charset="0"/>
              </a:rPr>
              <a:t>sure</a:t>
            </a:r>
            <a:r>
              <a:rPr lang="en-US" altLang="zh-CN" sz="22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B0F0"/>
                </a:solidFill>
                <a:cs typeface="Times New Roman" panose="02020603050405020304" pitchFamily="18" charset="0"/>
              </a:rPr>
              <a:t>to</a:t>
            </a:r>
            <a:r>
              <a:rPr lang="en-US" altLang="zh-CN" sz="22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B0F0"/>
                </a:solidFill>
                <a:cs typeface="Times New Roman" panose="02020603050405020304" pitchFamily="18" charset="0"/>
              </a:rPr>
              <a:t>do</a:t>
            </a:r>
            <a:r>
              <a:rPr lang="en-US" altLang="zh-CN" sz="22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B0F0"/>
                </a:solidFill>
                <a:cs typeface="Times New Roman" panose="02020603050405020304" pitchFamily="18" charset="0"/>
              </a:rPr>
              <a:t>sth</a:t>
            </a:r>
            <a:r>
              <a:rPr lang="zh-CN" altLang="zh-CN" sz="22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一定会做某事</a:t>
            </a:r>
            <a:r>
              <a:rPr lang="zh-CN" altLang="zh-CN" sz="2200">
                <a:solidFill>
                  <a:srgbClr val="00B0F0"/>
                </a:solidFill>
                <a:cs typeface="Times New Roman" panose="02020603050405020304" pitchFamily="18" charset="0"/>
              </a:rPr>
              <a:t>；</a:t>
            </a:r>
            <a:r>
              <a:rPr lang="zh-CN" altLang="zh-CN" sz="22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务必要做某事 说话者对主语的判断或要求</a:t>
            </a:r>
            <a:endParaRPr lang="zh-CN" altLang="zh-CN" sz="2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矩形 12"/>
              <p:cNvSpPr/>
              <p:nvPr/>
            </p:nvSpPr>
            <p:spPr>
              <a:xfrm>
                <a:off x="4799062" y="3412053"/>
                <a:ext cx="6696744" cy="10740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just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en-US" altLang="zh-CN" sz="2200" smtClean="0">
                    <a:solidFill>
                      <a:srgbClr val="00B0F0"/>
                    </a:solidFill>
                    <a:cs typeface="Times New Roman" panose="02020603050405020304" pitchFamily="18" charset="0"/>
                  </a:rPr>
                  <a:t>make</a:t>
                </a:r>
                <a:r>
                  <a:rPr lang="en-US" altLang="zh-CN" sz="2200">
                    <a:solidFill>
                      <a:srgbClr val="00B0F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>
                    <a:solidFill>
                      <a:srgbClr val="00B0F0"/>
                    </a:solidFill>
                    <a:cs typeface="Times New Roman" panose="02020603050405020304" pitchFamily="18" charset="0"/>
                  </a:rPr>
                  <a:t>sure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zh-CN" altLang="zh-CN" sz="2200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sz="2200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nor/>
                                </m:rPr>
                                <a:rPr lang="zh-CN" altLang="zh-CN" sz="2200">
                                  <a:solidFill>
                                    <a:srgbClr val="00B0F0"/>
                                  </a:solidFill>
                                  <a:cs typeface="Times New Roman" panose="02020603050405020304" pitchFamily="18" charset="0"/>
                                </a:rPr>
                                <m:t>（</m:t>
                              </m:r>
                              <m:r>
                                <a:rPr lang="en-US" altLang="zh-CN" sz="2200" i="1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𝐭𝐡𝐚𝐭</m:t>
                              </m:r>
                              <m:r>
                                <m:rPr>
                                  <m:nor/>
                                </m:rPr>
                                <a:rPr lang="en-US" altLang="zh-CN" sz="2200">
                                  <a:solidFill>
                                    <a:srgbClr val="00B0F0"/>
                                  </a:solidFill>
                                  <a:cs typeface="Times New Roman" panose="02020603050405020304" pitchFamily="18" charset="0"/>
                                </a:rPr>
                                <m:t>)...</m:t>
                              </m:r>
                              <m:r>
                                <a:rPr lang="en-US" altLang="zh-CN" sz="2200" b="1" i="1" smtClean="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              </m:t>
                              </m:r>
                            </m:e>
                          </m:mr>
                          <m:mr>
                            <m:e>
                              <m:r>
                                <a:rPr lang="en-US" altLang="zh-CN" sz="2200" i="1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𝐨𝐟</m:t>
                              </m:r>
                              <m:r>
                                <m:rPr>
                                  <m:nor/>
                                </m:rPr>
                                <a:rPr lang="zh-CN" altLang="zh-CN" sz="2200">
                                  <a:solidFill>
                                    <a:srgbClr val="00B0F0"/>
                                  </a:solidFill>
                                  <a:cs typeface="Times New Roman" panose="02020603050405020304" pitchFamily="18" charset="0"/>
                                </a:rPr>
                                <m:t>（</m:t>
                              </m:r>
                              <m:r>
                                <a:rPr lang="en-US" altLang="zh-CN" sz="2200" i="1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𝐝𝐨𝐢𝐧𝐠</m:t>
                              </m:r>
                              <m:r>
                                <m:rPr>
                                  <m:nor/>
                                </m:rPr>
                                <a:rPr lang="zh-CN" altLang="zh-CN" sz="2200">
                                  <a:solidFill>
                                    <a:srgbClr val="00B0F0"/>
                                  </a:solidFill>
                                  <a:cs typeface="Times New Roman" panose="02020603050405020304" pitchFamily="18" charset="0"/>
                                </a:rPr>
                                <m:t>）</m:t>
                              </m:r>
                              <m:r>
                                <a:rPr lang="en-US" altLang="zh-CN" sz="2200" i="1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𝐬𝐭𝐡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zh-CN" altLang="zh-CN" sz="2200">
                    <a:solidFill>
                      <a:srgbClr val="00B0F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确保</a:t>
                </a:r>
                <a:r>
                  <a:rPr lang="en-US" altLang="zh-CN" sz="2200">
                    <a:solidFill>
                      <a:srgbClr val="00B0F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……</a:t>
                </a:r>
                <a:r>
                  <a:rPr lang="zh-CN" altLang="zh-CN" sz="2200">
                    <a:solidFill>
                      <a:srgbClr val="00B0F0"/>
                    </a:solidFill>
                    <a:cs typeface="Times New Roman" panose="02020603050405020304" pitchFamily="18" charset="0"/>
                  </a:rPr>
                  <a:t>；</a:t>
                </a:r>
                <a:r>
                  <a:rPr lang="zh-CN" altLang="zh-CN" sz="2200">
                    <a:solidFill>
                      <a:srgbClr val="00B0F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弄清楚</a:t>
                </a:r>
                <a:r>
                  <a:rPr lang="en-US" altLang="zh-CN" sz="2200">
                    <a:solidFill>
                      <a:srgbClr val="00B0F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……</a:t>
                </a:r>
                <a:endParaRPr lang="zh-CN" altLang="zh-CN" sz="220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3" name="矩形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9062" y="3412053"/>
                <a:ext cx="6696744" cy="1074077"/>
              </a:xfrm>
              <a:prstGeom prst="rect">
                <a:avLst/>
              </a:prstGeom>
              <a:blipFill>
                <a:blip r:embed="rId3"/>
                <a:stretch>
                  <a:fillRect l="-11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箭头右.eps" descr="id:214749096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62041" y="3831063"/>
            <a:ext cx="489632" cy="385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329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1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we learn from Paragraph 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people do things for the old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parents buy gifts for their kids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 kids take Miss Li’s classes now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 Li’s classes are cheap for the old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4731" y="836712"/>
            <a:ext cx="4701849" cy="52045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89064" y="85396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42123" y="3483500"/>
            <a:ext cx="115045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</a:t>
            </a:r>
            <a:r>
              <a:rPr lang="zh-CN" altLang="zh-CN" sz="2400">
                <a:cs typeface="Times New Roman" panose="02020603050405020304" pitchFamily="18" charset="0"/>
              </a:rPr>
              <a:t>细节理解题。根据</a:t>
            </a:r>
            <a:r>
              <a:rPr lang="en-US" altLang="zh-CN" sz="2400">
                <a:cs typeface="Times New Roman" panose="02020603050405020304" pitchFamily="18" charset="0"/>
              </a:rPr>
              <a:t>“All around China, many people are also doing their part to help the old people.”</a:t>
            </a:r>
            <a:r>
              <a:rPr lang="zh-CN" altLang="zh-CN" sz="2400">
                <a:cs typeface="Times New Roman" panose="02020603050405020304" pitchFamily="18" charset="0"/>
              </a:rPr>
              <a:t>可知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在中国各地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许多人也在尽自己的一份力量来帮助老人。故选</a:t>
            </a:r>
            <a:r>
              <a:rPr lang="en-US" altLang="zh-CN" sz="2400">
                <a:cs typeface="Times New Roman" panose="02020603050405020304" pitchFamily="18" charset="0"/>
              </a:rPr>
              <a:t>A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3248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purpose of the text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talk about special toys for old people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explain the problems the elderly face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share the ways people help the elderly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introduce the care centers for old people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323" y="875546"/>
            <a:ext cx="4919602" cy="46776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23543" y="86692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42123" y="3496940"/>
            <a:ext cx="115045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</a:t>
            </a:r>
            <a:r>
              <a:rPr lang="zh-CN" altLang="zh-CN" sz="2400">
                <a:cs typeface="Times New Roman" panose="02020603050405020304" pitchFamily="18" charset="0"/>
              </a:rPr>
              <a:t>推理判断题。根据</a:t>
            </a:r>
            <a:r>
              <a:rPr lang="en-US" altLang="zh-CN" sz="2400">
                <a:cs typeface="Times New Roman" panose="02020603050405020304" pitchFamily="18" charset="0"/>
              </a:rPr>
              <a:t>“Businesses are making changes to help solve the aging problem as well—from new services to special products for the old.”</a:t>
            </a:r>
            <a:r>
              <a:rPr lang="zh-CN" altLang="zh-CN" sz="2400">
                <a:cs typeface="Times New Roman" panose="02020603050405020304" pitchFamily="18" charset="0"/>
              </a:rPr>
              <a:t>可知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讲述了中国正面临人口老龄化问题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并介绍了政府和社会各界为应对这一问题采取的措施。</a:t>
            </a:r>
            <a:r>
              <a:rPr lang="zh-CN" altLang="zh-CN" sz="2400" smtClean="0">
                <a:cs typeface="Times New Roman" panose="02020603050405020304" pitchFamily="18" charset="0"/>
              </a:rPr>
              <a:t>故</a:t>
            </a:r>
            <a:endParaRPr lang="en-US" altLang="zh-CN" sz="2400" smtClean="0"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smtClean="0">
                <a:cs typeface="Times New Roman" panose="02020603050405020304" pitchFamily="18" charset="0"/>
              </a:rPr>
              <a:t>选</a:t>
            </a:r>
            <a:r>
              <a:rPr lang="en-US" altLang="zh-CN" sz="2400">
                <a:cs typeface="Times New Roman" panose="02020603050405020304" pitchFamily="18" charset="0"/>
              </a:rPr>
              <a:t>C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3253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473</TotalTime>
  <Words>431</Words>
  <Application>Microsoft Office PowerPoint</Application>
  <PresentationFormat>自定义</PresentationFormat>
  <Paragraphs>43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452</cp:revision>
  <dcterms:created xsi:type="dcterms:W3CDTF">2020-11-06T05:24:00Z</dcterms:created>
  <dcterms:modified xsi:type="dcterms:W3CDTF">2025-09-17T19:36:31Z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